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47" r:id="rId1"/>
  </p:sldMasterIdLst>
  <p:notesMasterIdLst>
    <p:notesMasterId r:id="rId19"/>
  </p:notesMasterIdLst>
  <p:sldIdLst>
    <p:sldId id="378" r:id="rId2"/>
    <p:sldId id="347" r:id="rId3"/>
    <p:sldId id="348" r:id="rId4"/>
    <p:sldId id="304" r:id="rId5"/>
    <p:sldId id="379" r:id="rId6"/>
    <p:sldId id="381" r:id="rId7"/>
    <p:sldId id="382" r:id="rId8"/>
    <p:sldId id="383" r:id="rId9"/>
    <p:sldId id="380" r:id="rId10"/>
    <p:sldId id="384" r:id="rId11"/>
    <p:sldId id="387" r:id="rId12"/>
    <p:sldId id="385" r:id="rId13"/>
    <p:sldId id="386" r:id="rId14"/>
    <p:sldId id="389" r:id="rId15"/>
    <p:sldId id="388" r:id="rId16"/>
    <p:sldId id="390" r:id="rId17"/>
    <p:sldId id="391" r:id="rId18"/>
  </p:sldIdLst>
  <p:sldSz cx="9144000" cy="6858000" type="screen4x3"/>
  <p:notesSz cx="9925050" cy="67960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7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A5AA"/>
    <a:srgbClr val="3C939D"/>
    <a:srgbClr val="388A94"/>
    <a:srgbClr val="005E5E"/>
    <a:srgbClr val="008080"/>
    <a:srgbClr val="004242"/>
    <a:srgbClr val="4CA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04"/>
    <p:restoredTop sz="96296"/>
  </p:normalViewPr>
  <p:slideViewPr>
    <p:cSldViewPr snapToGrid="0">
      <p:cViewPr varScale="1">
        <p:scale>
          <a:sx n="81" d="100"/>
          <a:sy n="81" d="100"/>
        </p:scale>
        <p:origin x="368" y="68"/>
      </p:cViewPr>
      <p:guideLst>
        <p:guide orient="horz" pos="1752"/>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AutoShape 1"/>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3" name="AutoShape 2"/>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4" name="AutoShape 3"/>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5" name="AutoShape 4"/>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6" name="AutoShape 5"/>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7" name="AutoShape 6"/>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8" name="AutoShape 7"/>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49" name="AutoShape 8"/>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50" name="AutoShape 9"/>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51" name="AutoShape 10"/>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52" name="AutoShape 11"/>
          <p:cNvSpPr>
            <a:spLocks noChangeArrowheads="1"/>
          </p:cNvSpPr>
          <p:nvPr/>
        </p:nvSpPr>
        <p:spPr bwMode="auto">
          <a:xfrm>
            <a:off x="0" y="0"/>
            <a:ext cx="9925050" cy="6796088"/>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53" name="Rectangle 12"/>
          <p:cNvSpPr>
            <a:spLocks noGrp="1" noRot="1" noChangeAspect="1" noChangeArrowheads="1"/>
          </p:cNvSpPr>
          <p:nvPr>
            <p:ph type="sldImg"/>
          </p:nvPr>
        </p:nvSpPr>
        <p:spPr bwMode="auto">
          <a:xfrm>
            <a:off x="1106488" y="812800"/>
            <a:ext cx="5326062" cy="398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3"/>
          <p:cNvSpPr>
            <a:spLocks noGrp="1" noChangeArrowheads="1"/>
          </p:cNvSpPr>
          <p:nvPr>
            <p:ph type="body"/>
          </p:nvPr>
        </p:nvSpPr>
        <p:spPr bwMode="auto">
          <a:xfrm>
            <a:off x="755650" y="5078413"/>
            <a:ext cx="6029325" cy="479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10254" name="Rectangle 14"/>
          <p:cNvSpPr>
            <a:spLocks noGrp="1" noChangeArrowheads="1"/>
          </p:cNvSpPr>
          <p:nvPr>
            <p:ph type="hdr"/>
          </p:nvPr>
        </p:nvSpPr>
        <p:spPr bwMode="auto">
          <a:xfrm>
            <a:off x="0" y="0"/>
            <a:ext cx="32623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endParaRPr lang="en-GB" altLang="en-US"/>
          </a:p>
        </p:txBody>
      </p:sp>
      <p:sp>
        <p:nvSpPr>
          <p:cNvPr id="10255" name="Rectangle 15"/>
          <p:cNvSpPr>
            <a:spLocks noGrp="1" noChangeArrowheads="1"/>
          </p:cNvSpPr>
          <p:nvPr>
            <p:ph type="dt"/>
          </p:nvPr>
        </p:nvSpPr>
        <p:spPr bwMode="auto">
          <a:xfrm>
            <a:off x="4278313" y="0"/>
            <a:ext cx="32623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endParaRPr lang="en-GB" altLang="en-US"/>
          </a:p>
        </p:txBody>
      </p:sp>
      <p:sp>
        <p:nvSpPr>
          <p:cNvPr id="10256" name="Rectangle 16"/>
          <p:cNvSpPr>
            <a:spLocks noGrp="1" noChangeArrowheads="1"/>
          </p:cNvSpPr>
          <p:nvPr>
            <p:ph type="ftr"/>
          </p:nvPr>
        </p:nvSpPr>
        <p:spPr bwMode="auto">
          <a:xfrm>
            <a:off x="0" y="10156825"/>
            <a:ext cx="32623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endParaRPr lang="en-GB" altLang="en-US"/>
          </a:p>
        </p:txBody>
      </p:sp>
      <p:sp>
        <p:nvSpPr>
          <p:cNvPr id="10257" name="Rectangle 17"/>
          <p:cNvSpPr>
            <a:spLocks noGrp="1" noChangeArrowheads="1"/>
          </p:cNvSpPr>
          <p:nvPr>
            <p:ph type="sldNum"/>
          </p:nvPr>
        </p:nvSpPr>
        <p:spPr bwMode="auto">
          <a:xfrm>
            <a:off x="4278313" y="10156825"/>
            <a:ext cx="32623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E539444B-3DAD-434E-95ED-DA926FA30DC1}" type="slidenum">
              <a:rPr lang="en-GB" altLang="en-US"/>
              <a:pPr>
                <a:defRPr/>
              </a:pPr>
              <a:t>‹#›</a:t>
            </a:fld>
            <a:endParaRPr lang="en-GB" altLang="en-US"/>
          </a:p>
        </p:txBody>
      </p:sp>
    </p:spTree>
    <p:extLst>
      <p:ext uri="{BB962C8B-B14F-4D97-AF65-F5344CB8AC3E}">
        <p14:creationId xmlns:p14="http://schemas.microsoft.com/office/powerpoint/2010/main" val="5909020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F12A7F-653C-44D0-B404-380BB8166225}" type="slidenum">
              <a:rPr lang="en-GB" altLang="en-US" sz="1400" smtClean="0"/>
              <a:pPr>
                <a:spcBef>
                  <a:spcPct val="0"/>
                </a:spcBef>
                <a:buClrTx/>
                <a:buFontTx/>
                <a:buNone/>
              </a:pPr>
              <a:t>1</a:t>
            </a:fld>
            <a:endParaRPr lang="en-GB" altLang="en-US" sz="1400"/>
          </a:p>
        </p:txBody>
      </p:sp>
      <p:sp>
        <p:nvSpPr>
          <p:cNvPr id="122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6466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F12A7F-653C-44D0-B404-380BB8166225}" type="slidenum">
              <a:rPr lang="en-GB" altLang="en-US" sz="1400" smtClean="0"/>
              <a:pPr>
                <a:spcBef>
                  <a:spcPct val="0"/>
                </a:spcBef>
                <a:buClrTx/>
                <a:buFontTx/>
                <a:buNone/>
              </a:pPr>
              <a:t>2</a:t>
            </a:fld>
            <a:endParaRPr lang="en-GB" altLang="en-US" sz="1400"/>
          </a:p>
        </p:txBody>
      </p:sp>
      <p:sp>
        <p:nvSpPr>
          <p:cNvPr id="122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2714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F12A7F-653C-44D0-B404-380BB8166225}" type="slidenum">
              <a:rPr lang="en-GB" altLang="en-US" sz="1400" smtClean="0"/>
              <a:pPr>
                <a:spcBef>
                  <a:spcPct val="0"/>
                </a:spcBef>
                <a:buClrTx/>
                <a:buFontTx/>
                <a:buNone/>
              </a:pPr>
              <a:t>3</a:t>
            </a:fld>
            <a:endParaRPr lang="en-GB" altLang="en-US" sz="1400"/>
          </a:p>
        </p:txBody>
      </p:sp>
      <p:sp>
        <p:nvSpPr>
          <p:cNvPr id="122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1842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786C01E-250A-492C-83DA-C6403EE9CC9E}" type="slidenum">
              <a:rPr lang="en-GB" altLang="en-US" sz="1400" smtClean="0"/>
              <a:pPr>
                <a:spcBef>
                  <a:spcPct val="0"/>
                </a:spcBef>
                <a:buClrTx/>
                <a:buFontTx/>
                <a:buNone/>
              </a:pPr>
              <a:t>4</a:t>
            </a:fld>
            <a:endParaRPr lang="en-GB" altLang="en-US"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6976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786C01E-250A-492C-83DA-C6403EE9CC9E}" type="slidenum">
              <a:rPr lang="en-GB" altLang="en-US" sz="1400" smtClean="0"/>
              <a:pPr>
                <a:spcBef>
                  <a:spcPct val="0"/>
                </a:spcBef>
                <a:buClrTx/>
                <a:buFontTx/>
                <a:buNone/>
              </a:pPr>
              <a:t>5</a:t>
            </a:fld>
            <a:endParaRPr lang="en-GB" altLang="en-US"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8849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786C01E-250A-492C-83DA-C6403EE9CC9E}" type="slidenum">
              <a:rPr lang="en-GB" altLang="en-US" sz="1400" smtClean="0"/>
              <a:pPr>
                <a:spcBef>
                  <a:spcPct val="0"/>
                </a:spcBef>
                <a:buClrTx/>
                <a:buFontTx/>
                <a:buNone/>
              </a:pPr>
              <a:t>9</a:t>
            </a:fld>
            <a:endParaRPr lang="en-GB" altLang="en-US"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86362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786C01E-250A-492C-83DA-C6403EE9CC9E}" type="slidenum">
              <a:rPr lang="en-GB" altLang="en-US" sz="1400" smtClean="0"/>
              <a:pPr>
                <a:spcBef>
                  <a:spcPct val="0"/>
                </a:spcBef>
                <a:buClrTx/>
                <a:buFontTx/>
                <a:buNone/>
              </a:pPr>
              <a:t>12</a:t>
            </a:fld>
            <a:endParaRPr lang="en-GB" altLang="en-US"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8629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786C01E-250A-492C-83DA-C6403EE9CC9E}" type="slidenum">
              <a:rPr lang="en-GB" altLang="en-US" sz="1400" smtClean="0"/>
              <a:pPr>
                <a:spcBef>
                  <a:spcPct val="0"/>
                </a:spcBef>
                <a:buClrTx/>
                <a:buFontTx/>
                <a:buNone/>
              </a:pPr>
              <a:t>14</a:t>
            </a:fld>
            <a:endParaRPr lang="en-GB" altLang="en-US" sz="1400"/>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8763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1F12A7F-653C-44D0-B404-380BB8166225}" type="slidenum">
              <a:rPr lang="en-GB" altLang="en-US" sz="1400" smtClean="0"/>
              <a:pPr>
                <a:spcBef>
                  <a:spcPct val="0"/>
                </a:spcBef>
                <a:buClrTx/>
                <a:buFontTx/>
                <a:buNone/>
              </a:pPr>
              <a:t>17</a:t>
            </a:fld>
            <a:endParaRPr lang="en-GB" altLang="en-US" sz="1400"/>
          </a:p>
        </p:txBody>
      </p:sp>
      <p:sp>
        <p:nvSpPr>
          <p:cNvPr id="1229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329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7" name="Footer Placeholder 4"/>
          <p:cNvSpPr>
            <a:spLocks noGrp="1"/>
          </p:cNvSpPr>
          <p:nvPr>
            <p:ph type="ftr" sz="quarter" idx="11"/>
          </p:nvPr>
        </p:nvSpPr>
        <p:spPr/>
        <p:txBody>
          <a:bodyPr/>
          <a:lstStyle>
            <a:lvl1pPr>
              <a:defRPr/>
            </a:lvl1pPr>
          </a:lstStyle>
          <a:p>
            <a:endParaRPr lang="en-GB"/>
          </a:p>
        </p:txBody>
      </p:sp>
      <p:sp>
        <p:nvSpPr>
          <p:cNvPr id="8"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3905129980"/>
      </p:ext>
    </p:extLst>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219052407"/>
      </p:ext>
    </p:extLst>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3559266063"/>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53350" cy="1450975"/>
          </a:xfrm>
        </p:spPr>
        <p:txBody>
          <a:bodyPr/>
          <a:lstStyle/>
          <a:p>
            <a:r>
              <a:rPr lang="en-US"/>
              <a:t>Click to edit Master title style</a:t>
            </a:r>
            <a:endParaRPr lang="en-GB"/>
          </a:p>
        </p:txBody>
      </p:sp>
      <p:sp>
        <p:nvSpPr>
          <p:cNvPr id="3" name="Rectangle 2"/>
          <p:cNvSpPr>
            <a:spLocks noGrp="1" noChangeArrowheads="1"/>
          </p:cNvSpPr>
          <p:nvPr>
            <p:ph type="dt" idx="10"/>
          </p:nvPr>
        </p:nvSpPr>
        <p:spPr>
          <a:ln/>
        </p:spPr>
        <p:txBody>
          <a:bodyPr/>
          <a:lstStyle>
            <a:lvl1pPr>
              <a:defRPr/>
            </a:lvl1pPr>
          </a:lstStyle>
          <a:p>
            <a:pPr>
              <a:defRPr/>
            </a:pPr>
            <a:r>
              <a:rPr lang="en-GB" altLang="en-US"/>
              <a:t>23/05/19</a:t>
            </a:r>
          </a:p>
        </p:txBody>
      </p:sp>
      <p:sp>
        <p:nvSpPr>
          <p:cNvPr id="4" name="Rectangle 4"/>
          <p:cNvSpPr>
            <a:spLocks noGrp="1" noChangeArrowheads="1"/>
          </p:cNvSpPr>
          <p:nvPr>
            <p:ph type="sldNum" idx="11"/>
          </p:nvPr>
        </p:nvSpPr>
        <p:spPr>
          <a:ln/>
        </p:spPr>
        <p:txBody>
          <a:bodyPr/>
          <a:lstStyle>
            <a:lvl1pPr>
              <a:defRPr/>
            </a:lvl1pPr>
          </a:lstStyle>
          <a:p>
            <a:pPr>
              <a:defRPr/>
            </a:pPr>
            <a:fld id="{27F4BAC2-C565-4429-A54B-B27923DB6AAC}" type="slidenum">
              <a:rPr lang="en-GB" altLang="en-US"/>
              <a:pPr>
                <a:defRPr/>
              </a:pPr>
              <a:t>‹#›</a:t>
            </a:fld>
            <a:endParaRPr lang="en-GB" altLang="en-US"/>
          </a:p>
        </p:txBody>
      </p:sp>
    </p:spTree>
    <p:extLst>
      <p:ext uri="{BB962C8B-B14F-4D97-AF65-F5344CB8AC3E}">
        <p14:creationId xmlns:p14="http://schemas.microsoft.com/office/powerpoint/2010/main" val="50052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1894752814"/>
      </p:ext>
    </p:extLst>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7" name="Footer Placeholder 4"/>
          <p:cNvSpPr>
            <a:spLocks noGrp="1"/>
          </p:cNvSpPr>
          <p:nvPr>
            <p:ph type="ftr" sz="quarter" idx="11"/>
          </p:nvPr>
        </p:nvSpPr>
        <p:spPr/>
        <p:txBody>
          <a:bodyPr/>
          <a:lstStyle>
            <a:lvl1pPr>
              <a:defRPr/>
            </a:lvl1pPr>
          </a:lstStyle>
          <a:p>
            <a:endParaRPr lang="en-GB"/>
          </a:p>
        </p:txBody>
      </p:sp>
      <p:sp>
        <p:nvSpPr>
          <p:cNvPr id="8"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1320481513"/>
      </p:ext>
    </p:extLst>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2944529955"/>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10" name="Footer Placeholder 7"/>
          <p:cNvSpPr>
            <a:spLocks noGrp="1"/>
          </p:cNvSpPr>
          <p:nvPr>
            <p:ph type="ftr" sz="quarter" idx="11"/>
          </p:nvPr>
        </p:nvSpPr>
        <p:spPr/>
        <p:txBody>
          <a:bodyPr/>
          <a:lstStyle>
            <a:lvl1pPr>
              <a:defRPr/>
            </a:lvl1pPr>
          </a:lstStyle>
          <a:p>
            <a:endParaRPr lang="en-GB"/>
          </a:p>
        </p:txBody>
      </p:sp>
      <p:sp>
        <p:nvSpPr>
          <p:cNvPr id="11" name="Slide Number Placeholder 8"/>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1180907429"/>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4" name="Footer Placeholder 4"/>
          <p:cNvSpPr>
            <a:spLocks noGrp="1"/>
          </p:cNvSpPr>
          <p:nvPr>
            <p:ph type="ftr" sz="quarter" idx="11"/>
          </p:nvPr>
        </p:nvSpPr>
        <p:spPr/>
        <p:txBody>
          <a:bodyPr/>
          <a:lstStyle>
            <a:lvl1pPr>
              <a:defRPr/>
            </a:lvl1pPr>
          </a:lstStyle>
          <a:p>
            <a:endParaRPr lang="en-GB"/>
          </a:p>
        </p:txBody>
      </p:sp>
      <p:sp>
        <p:nvSpPr>
          <p:cNvPr id="5"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831470318"/>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3" name="Footer Placeholder 4"/>
          <p:cNvSpPr>
            <a:spLocks noGrp="1"/>
          </p:cNvSpPr>
          <p:nvPr>
            <p:ph type="ftr" sz="quarter" idx="11"/>
          </p:nvPr>
        </p:nvSpPr>
        <p:spPr/>
        <p:txBody>
          <a:bodyPr/>
          <a:lstStyle>
            <a:lvl1pPr>
              <a:defRPr/>
            </a:lvl1pPr>
          </a:lstStyle>
          <a:p>
            <a:endParaRPr lang="en-GB"/>
          </a:p>
        </p:txBody>
      </p:sp>
      <p:sp>
        <p:nvSpPr>
          <p:cNvPr id="4"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587365041"/>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7" name="Footer Placeholder 5"/>
          <p:cNvSpPr>
            <a:spLocks noGrp="1"/>
          </p:cNvSpPr>
          <p:nvPr>
            <p:ph type="ftr" sz="quarter" idx="11"/>
          </p:nvPr>
        </p:nvSpPr>
        <p:spPr/>
        <p:txBody>
          <a:bodyPr/>
          <a:lstStyle>
            <a:lvl1pPr>
              <a:defRPr/>
            </a:lvl1pPr>
          </a:lstStyle>
          <a:p>
            <a:endParaRPr lang="en-GB"/>
          </a:p>
        </p:txBody>
      </p:sp>
      <p:sp>
        <p:nvSpPr>
          <p:cNvPr id="8" name="Slide Number Placeholder 6"/>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1583011145"/>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C13F92D-2F6F-724B-97AB-06469A0EE230}" type="datetimeFigureOut">
              <a:rPr lang="en-GB" smtClean="0"/>
              <a:t>24/06/2020</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7D6BDD07-DAA2-3C4E-8538-59B7DFC81BD2}" type="slidenum">
              <a:rPr lang="en-GB" smtClean="0"/>
              <a:t>‹#›</a:t>
            </a:fld>
            <a:endParaRPr lang="en-GB"/>
          </a:p>
        </p:txBody>
      </p:sp>
    </p:spTree>
    <p:extLst>
      <p:ext uri="{BB962C8B-B14F-4D97-AF65-F5344CB8AC3E}">
        <p14:creationId xmlns:p14="http://schemas.microsoft.com/office/powerpoint/2010/main" val="2169581259"/>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eaLnBrk="1" hangingPunct="1">
              <a:defRPr sz="1200" b="1">
                <a:solidFill>
                  <a:schemeClr val="tx2">
                    <a:lumMod val="90000"/>
                    <a:lumOff val="10000"/>
                  </a:schemeClr>
                </a:solidFill>
                <a:latin typeface="+mn-lt"/>
                <a:cs typeface="Arial" charset="0"/>
              </a:defRPr>
            </a:lvl1pPr>
          </a:lstStyle>
          <a:p>
            <a:fld id="{7C13F92D-2F6F-724B-97AB-06469A0EE230}" type="datetimeFigureOut">
              <a:rPr lang="en-GB" smtClean="0"/>
              <a:t>24/06/2020</a:t>
            </a:fld>
            <a:endParaRPr lang="en-GB"/>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eaLnBrk="1" hangingPunct="1">
              <a:defRPr sz="1200" b="1">
                <a:solidFill>
                  <a:schemeClr val="tx2">
                    <a:lumMod val="90000"/>
                    <a:lumOff val="10000"/>
                  </a:schemeClr>
                </a:solidFill>
                <a:latin typeface="Arial" charset="0"/>
                <a:cs typeface="Arial" charset="0"/>
              </a:defRPr>
            </a:lvl1pPr>
          </a:lstStyle>
          <a:p>
            <a:endParaRPr lang="en-GB"/>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262626"/>
                </a:solidFill>
                <a:latin typeface="Impact" panose="020B0806030902050204" pitchFamily="34" charset="0"/>
              </a:defRPr>
            </a:lvl1pPr>
          </a:lstStyle>
          <a:p>
            <a:fld id="{7D6BDD07-DAA2-3C4E-8538-59B7DFC81BD2}" type="slidenum">
              <a:rPr lang="en-GB" smtClean="0"/>
              <a:t>‹#›</a:t>
            </a:fld>
            <a:endParaRPr lang="en-GB"/>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102212378"/>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Lst>
  <p:transition spd="med" advClick="0">
    <p:fade/>
  </p:transition>
  <p:txStyles>
    <p:title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itchFamily="34" charset="0"/>
        </a:defRPr>
      </a:lvl2pPr>
      <a:lvl3pPr algn="l" rtl="0" eaLnBrk="1" fontAlgn="base" hangingPunct="1">
        <a:spcBef>
          <a:spcPct val="0"/>
        </a:spcBef>
        <a:spcAft>
          <a:spcPct val="0"/>
        </a:spcAft>
        <a:defRPr sz="5400">
          <a:solidFill>
            <a:srgbClr val="262626"/>
          </a:solidFill>
          <a:latin typeface="Impact" pitchFamily="34" charset="0"/>
        </a:defRPr>
      </a:lvl3pPr>
      <a:lvl4pPr algn="l" rtl="0" eaLnBrk="1" fontAlgn="base" hangingPunct="1">
        <a:spcBef>
          <a:spcPct val="0"/>
        </a:spcBef>
        <a:spcAft>
          <a:spcPct val="0"/>
        </a:spcAft>
        <a:defRPr sz="5400">
          <a:solidFill>
            <a:srgbClr val="262626"/>
          </a:solidFill>
          <a:latin typeface="Impact" pitchFamily="34" charset="0"/>
        </a:defRPr>
      </a:lvl4pPr>
      <a:lvl5pPr algn="l" rtl="0" eaLnBrk="1" fontAlgn="base" hangingPunct="1">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3982A3A6-D375-1E4A-A5DA-97354EC51C09}"/>
              </a:ext>
            </a:extLst>
          </p:cNvPr>
          <p:cNvSpPr txBox="1">
            <a:spLocks noChangeArrowheads="1"/>
          </p:cNvSpPr>
          <p:nvPr/>
        </p:nvSpPr>
        <p:spPr bwMode="auto">
          <a:xfrm>
            <a:off x="1477051" y="3638503"/>
            <a:ext cx="5914339" cy="553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93000"/>
              </a:lnSpc>
              <a:spcAft>
                <a:spcPct val="0"/>
              </a:spcAft>
            </a:pPr>
            <a:r>
              <a:rPr lang="en-GB" altLang="en-US" b="1" i="1" dirty="0">
                <a:solidFill>
                  <a:srgbClr val="44A5AA"/>
                </a:solidFill>
                <a:latin typeface="Arial" panose="020B0604020202020204" pitchFamily="34" charset="0"/>
              </a:rPr>
              <a:t>This Way&gt;&gt;&gt;&gt;&gt;&gt;</a:t>
            </a:r>
            <a:endParaRPr lang="en-US" altLang="en-US" i="1" dirty="0">
              <a:solidFill>
                <a:srgbClr val="44A5AA"/>
              </a:solidFill>
              <a:latin typeface="Arial" panose="020B0604020202020204" pitchFamily="34" charset="0"/>
            </a:endParaRPr>
          </a:p>
        </p:txBody>
      </p:sp>
      <p:sp>
        <p:nvSpPr>
          <p:cNvPr id="2" name="Rectangle 1">
            <a:extLst>
              <a:ext uri="{FF2B5EF4-FFF2-40B4-BE49-F238E27FC236}">
                <a16:creationId xmlns:a16="http://schemas.microsoft.com/office/drawing/2014/main" xmlns="" id="{8037A5DE-6225-F045-B608-990CF93EEAD0}"/>
              </a:ext>
            </a:extLst>
          </p:cNvPr>
          <p:cNvSpPr/>
          <p:nvPr/>
        </p:nvSpPr>
        <p:spPr>
          <a:xfrm>
            <a:off x="2203486" y="4605056"/>
            <a:ext cx="4461468" cy="43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44A5AA"/>
                </a:solidFill>
                <a:latin typeface="Arial" panose="020B0604020202020204" pitchFamily="34" charset="0"/>
                <a:cs typeface="Arial" panose="020B0604020202020204" pitchFamily="34" charset="0"/>
              </a:rPr>
              <a:t> </a:t>
            </a:r>
            <a:r>
              <a:rPr lang="en-GB" sz="3200" b="1" i="1" dirty="0" smtClean="0">
                <a:solidFill>
                  <a:srgbClr val="44A5AA"/>
                </a:solidFill>
                <a:latin typeface="Arial" panose="020B0604020202020204" pitchFamily="34" charset="0"/>
                <a:cs typeface="Arial" panose="020B0604020202020204" pitchFamily="34" charset="0"/>
              </a:rPr>
              <a:t>flexpay.uk.com</a:t>
            </a:r>
            <a:endParaRPr lang="en-GB" sz="3200" b="1" i="1" dirty="0">
              <a:solidFill>
                <a:srgbClr val="44A5AA"/>
              </a:solidFill>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xmlns="" id="{BAF91252-EF14-DB4F-A090-CCAF5CEDE05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62990" y="1721708"/>
            <a:ext cx="5018020" cy="1503595"/>
          </a:xfrm>
          <a:prstGeom prst="rect">
            <a:avLst/>
          </a:prstGeom>
        </p:spPr>
      </p:pic>
    </p:spTree>
    <p:extLst>
      <p:ext uri="{BB962C8B-B14F-4D97-AF65-F5344CB8AC3E}">
        <p14:creationId xmlns:p14="http://schemas.microsoft.com/office/powerpoint/2010/main" val="34778238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4167"/>
            <a:ext cx="9144000" cy="4409666"/>
          </a:xfrm>
          <a:prstGeom prst="rect">
            <a:avLst/>
          </a:prstGeom>
        </p:spPr>
      </p:pic>
      <p:sp>
        <p:nvSpPr>
          <p:cNvPr id="5" name="Rectangle 2">
            <a:extLst>
              <a:ext uri="{FF2B5EF4-FFF2-40B4-BE49-F238E27FC236}">
                <a16:creationId xmlns:a16="http://schemas.microsoft.com/office/drawing/2014/main" xmlns="" id="{251243EC-8AFD-F045-91CD-E08C127CBB41}"/>
              </a:ext>
            </a:extLst>
          </p:cNvPr>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Setting up Payment Plans are Easy</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38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867"/>
            <a:ext cx="9144000" cy="4374266"/>
          </a:xfrm>
          <a:prstGeom prst="rect">
            <a:avLst/>
          </a:prstGeom>
        </p:spPr>
      </p:pic>
      <p:sp>
        <p:nvSpPr>
          <p:cNvPr id="4" name="Rectangle 2">
            <a:extLst>
              <a:ext uri="{FF2B5EF4-FFF2-40B4-BE49-F238E27FC236}">
                <a16:creationId xmlns:a16="http://schemas.microsoft.com/office/drawing/2014/main" xmlns="" id="{F42046AD-5C53-3B45-B919-B7C2933DEF0B}"/>
              </a:ext>
            </a:extLst>
          </p:cNvPr>
          <p:cNvSpPr txBox="1">
            <a:spLocks noChangeArrowheads="1"/>
          </p:cNvSpPr>
          <p:nvPr/>
        </p:nvSpPr>
        <p:spPr bwMode="auto">
          <a:xfrm>
            <a:off x="792000" y="653477"/>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Student can Try Different Payment Plan Lengths</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02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2" name="Rectangle 43"/>
          <p:cNvSpPr>
            <a:spLocks noChangeArrowheads="1"/>
          </p:cNvSpPr>
          <p:nvPr/>
        </p:nvSpPr>
        <p:spPr bwMode="auto">
          <a:xfrm>
            <a:off x="792000" y="1485829"/>
            <a:ext cx="7560000" cy="42763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ts val="0"/>
              </a:spcAft>
            </a:pPr>
            <a:r>
              <a:rPr lang="en-GB" sz="2800" b="1" dirty="0" err="1" smtClean="0">
                <a:solidFill>
                  <a:schemeClr val="tx1"/>
                </a:solidFill>
                <a:latin typeface="Arial" panose="020B0604020202020204" pitchFamily="34" charset="0"/>
                <a:ea typeface="+mn-ea"/>
              </a:rPr>
              <a:t>FlexPay</a:t>
            </a:r>
            <a:r>
              <a:rPr lang="en-GB" sz="2800" b="1" dirty="0" smtClean="0">
                <a:solidFill>
                  <a:schemeClr val="tx1"/>
                </a:solidFill>
                <a:latin typeface="Arial" panose="020B0604020202020204" pitchFamily="34" charset="0"/>
                <a:ea typeface="+mn-ea"/>
              </a:rPr>
              <a:t> collect recurring payments from your debit or credit card each month for your plan and remind you if any payments don’t go through..         </a:t>
            </a:r>
            <a:endParaRPr lang="en-GB" sz="2800" b="1" dirty="0">
              <a:solidFill>
                <a:schemeClr val="tx1"/>
              </a:solidFill>
              <a:latin typeface="Arial" panose="020B0604020202020204" pitchFamily="34" charset="0"/>
              <a:ea typeface="+mn-ea"/>
            </a:endParaRPr>
          </a:p>
          <a:p>
            <a:pPr algn="ctr">
              <a:lnSpc>
                <a:spcPct val="100000"/>
              </a:lnSpc>
              <a:spcAft>
                <a:spcPts val="0"/>
              </a:spcAft>
            </a:pPr>
            <a:endParaRPr lang="en-GB" sz="2800" dirty="0">
              <a:solidFill>
                <a:schemeClr val="tx1"/>
              </a:solidFill>
              <a:latin typeface="Arial" panose="020B0604020202020204" pitchFamily="34" charset="0"/>
              <a:ea typeface="+mn-ea"/>
            </a:endParaRPr>
          </a:p>
          <a:p>
            <a:pPr algn="ctr">
              <a:lnSpc>
                <a:spcPct val="100000"/>
              </a:lnSpc>
              <a:spcAft>
                <a:spcPts val="0"/>
              </a:spcAft>
            </a:pPr>
            <a:r>
              <a:rPr lang="en-GB" altLang="en-US" sz="2800" dirty="0" smtClean="0">
                <a:solidFill>
                  <a:schemeClr val="tx1"/>
                </a:solidFill>
                <a:latin typeface="Arial" panose="020B0604020202020204" pitchFamily="34" charset="0"/>
                <a:ea typeface="+mn-ea"/>
              </a:rPr>
              <a:t>If you don’t keep your plan up to date eventually there are late payment fees but we tell you all about this before you set up your plan. If you have genuine problems we’ll work with you to find the best way forward.        </a:t>
            </a:r>
            <a:endParaRPr lang="en-GB" altLang="en-US" sz="2800" dirty="0">
              <a:solidFill>
                <a:schemeClr val="tx1"/>
              </a:solidFill>
              <a:latin typeface="Arial" panose="020B0604020202020204" pitchFamily="34" charset="0"/>
              <a:ea typeface="+mn-ea"/>
            </a:endParaRPr>
          </a:p>
        </p:txBody>
      </p:sp>
      <p:sp>
        <p:nvSpPr>
          <p:cNvPr id="46" name="Rectangle 2"/>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kern="0" dirty="0">
                <a:solidFill>
                  <a:srgbClr val="3C939D"/>
                </a:solidFill>
                <a:latin typeface="Arial" panose="020B0604020202020204" pitchFamily="34" charset="0"/>
                <a:cs typeface="Arial" panose="020B0604020202020204" pitchFamily="34" charset="0"/>
              </a:rPr>
              <a:t>Features and benefits</a:t>
            </a:r>
          </a:p>
        </p:txBody>
      </p:sp>
    </p:spTree>
    <p:extLst>
      <p:ext uri="{BB962C8B-B14F-4D97-AF65-F5344CB8AC3E}">
        <p14:creationId xmlns:p14="http://schemas.microsoft.com/office/powerpoint/2010/main" val="1474641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491"/>
            <a:ext cx="9144000" cy="4417017"/>
          </a:xfrm>
          <a:prstGeom prst="rect">
            <a:avLst/>
          </a:prstGeom>
        </p:spPr>
      </p:pic>
      <p:sp>
        <p:nvSpPr>
          <p:cNvPr id="4" name="Rectangle 2">
            <a:extLst>
              <a:ext uri="{FF2B5EF4-FFF2-40B4-BE49-F238E27FC236}">
                <a16:creationId xmlns:a16="http://schemas.microsoft.com/office/drawing/2014/main" xmlns="" id="{9089E7A9-4972-6C4F-A891-879ED939AC2C}"/>
              </a:ext>
            </a:extLst>
          </p:cNvPr>
          <p:cNvSpPr txBox="1">
            <a:spLocks noChangeArrowheads="1"/>
          </p:cNvSpPr>
          <p:nvPr/>
        </p:nvSpPr>
        <p:spPr bwMode="auto">
          <a:xfrm>
            <a:off x="156515" y="595421"/>
            <a:ext cx="8830971"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Online Statement and Consents for Students</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13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2" name="Rectangle 43"/>
          <p:cNvSpPr>
            <a:spLocks noChangeArrowheads="1"/>
          </p:cNvSpPr>
          <p:nvPr/>
        </p:nvSpPr>
        <p:spPr bwMode="auto">
          <a:xfrm>
            <a:off x="792000" y="955421"/>
            <a:ext cx="7560000" cy="42763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ts val="0"/>
              </a:spcAft>
            </a:pPr>
            <a:r>
              <a:rPr lang="en-GB" sz="2800" b="1" dirty="0" smtClean="0">
                <a:solidFill>
                  <a:schemeClr val="tx1"/>
                </a:solidFill>
                <a:latin typeface="Arial" panose="020B0604020202020204" pitchFamily="34" charset="0"/>
                <a:ea typeface="+mn-ea"/>
              </a:rPr>
              <a:t>And once you’re set-up you can login to your dashboard, message us or the College or </a:t>
            </a:r>
            <a:r>
              <a:rPr lang="en-GB" sz="2800" b="1" dirty="0" err="1" smtClean="0">
                <a:solidFill>
                  <a:schemeClr val="tx1"/>
                </a:solidFill>
                <a:latin typeface="Arial" panose="020B0604020202020204" pitchFamily="34" charset="0"/>
                <a:ea typeface="+mn-ea"/>
              </a:rPr>
              <a:t>Uni</a:t>
            </a:r>
            <a:r>
              <a:rPr lang="en-GB" sz="2800" b="1" dirty="0" smtClean="0">
                <a:solidFill>
                  <a:schemeClr val="tx1"/>
                </a:solidFill>
                <a:latin typeface="Arial" panose="020B0604020202020204" pitchFamily="34" charset="0"/>
                <a:ea typeface="+mn-ea"/>
              </a:rPr>
              <a:t>, check your payment plan and balances make one-off payments and apply for new </a:t>
            </a:r>
            <a:r>
              <a:rPr lang="en-GB" sz="2800" b="1" dirty="0" err="1" smtClean="0">
                <a:solidFill>
                  <a:schemeClr val="tx1"/>
                </a:solidFill>
                <a:latin typeface="Arial" panose="020B0604020202020204" pitchFamily="34" charset="0"/>
                <a:ea typeface="+mn-ea"/>
              </a:rPr>
              <a:t>FlexPay</a:t>
            </a:r>
            <a:r>
              <a:rPr lang="en-GB" sz="2800" b="1" dirty="0" smtClean="0">
                <a:solidFill>
                  <a:schemeClr val="tx1"/>
                </a:solidFill>
                <a:latin typeface="Arial" panose="020B0604020202020204" pitchFamily="34" charset="0"/>
                <a:ea typeface="+mn-ea"/>
              </a:rPr>
              <a:t> payment plans, not just with the College or </a:t>
            </a:r>
            <a:r>
              <a:rPr lang="en-GB" sz="2800" b="1" dirty="0" err="1" smtClean="0">
                <a:solidFill>
                  <a:schemeClr val="tx1"/>
                </a:solidFill>
                <a:latin typeface="Arial" panose="020B0604020202020204" pitchFamily="34" charset="0"/>
                <a:ea typeface="+mn-ea"/>
              </a:rPr>
              <a:t>Uni</a:t>
            </a:r>
            <a:r>
              <a:rPr lang="en-GB" sz="2800" b="1" dirty="0" smtClean="0">
                <a:solidFill>
                  <a:schemeClr val="tx1"/>
                </a:solidFill>
                <a:latin typeface="Arial" panose="020B0604020202020204" pitchFamily="34" charset="0"/>
                <a:ea typeface="+mn-ea"/>
              </a:rPr>
              <a:t> with loads of other Suppliers using </a:t>
            </a:r>
            <a:r>
              <a:rPr lang="en-GB" sz="2800" b="1" dirty="0" err="1" smtClean="0">
                <a:solidFill>
                  <a:schemeClr val="tx1"/>
                </a:solidFill>
                <a:latin typeface="Arial" panose="020B0604020202020204" pitchFamily="34" charset="0"/>
                <a:ea typeface="+mn-ea"/>
              </a:rPr>
              <a:t>FlexPay</a:t>
            </a:r>
            <a:r>
              <a:rPr lang="en-GB" sz="2800" b="1" dirty="0" smtClean="0">
                <a:solidFill>
                  <a:schemeClr val="tx1"/>
                </a:solidFill>
                <a:latin typeface="Arial" panose="020B0604020202020204" pitchFamily="34" charset="0"/>
                <a:ea typeface="+mn-ea"/>
              </a:rPr>
              <a:t>.         </a:t>
            </a:r>
            <a:endParaRPr lang="en-GB" sz="2800" b="1" dirty="0">
              <a:solidFill>
                <a:schemeClr val="tx1"/>
              </a:solidFill>
              <a:latin typeface="Arial" panose="020B0604020202020204" pitchFamily="34" charset="0"/>
              <a:ea typeface="+mn-ea"/>
            </a:endParaRPr>
          </a:p>
          <a:p>
            <a:pPr algn="ctr">
              <a:lnSpc>
                <a:spcPct val="100000"/>
              </a:lnSpc>
              <a:spcAft>
                <a:spcPts val="0"/>
              </a:spcAft>
            </a:pPr>
            <a:endParaRPr lang="en-GB" sz="2800" dirty="0">
              <a:solidFill>
                <a:schemeClr val="tx1"/>
              </a:solidFill>
              <a:latin typeface="Arial" panose="020B0604020202020204" pitchFamily="34" charset="0"/>
              <a:ea typeface="+mn-ea"/>
            </a:endParaRPr>
          </a:p>
          <a:p>
            <a:pPr algn="ctr">
              <a:lnSpc>
                <a:spcPct val="100000"/>
              </a:lnSpc>
              <a:spcAft>
                <a:spcPts val="0"/>
              </a:spcAft>
            </a:pPr>
            <a:r>
              <a:rPr lang="en-GB" altLang="en-US" sz="2800" dirty="0" smtClean="0">
                <a:solidFill>
                  <a:schemeClr val="tx1"/>
                </a:solidFill>
                <a:latin typeface="Arial" panose="020B0604020202020204" pitchFamily="34" charset="0"/>
                <a:ea typeface="+mn-ea"/>
              </a:rPr>
              <a:t>If you want to buy something and can’t find it on </a:t>
            </a:r>
            <a:r>
              <a:rPr lang="en-GB" altLang="en-US" sz="2800" dirty="0" err="1" smtClean="0">
                <a:solidFill>
                  <a:schemeClr val="tx1"/>
                </a:solidFill>
                <a:latin typeface="Arial" panose="020B0604020202020204" pitchFamily="34" charset="0"/>
                <a:ea typeface="+mn-ea"/>
              </a:rPr>
              <a:t>FlexPay</a:t>
            </a:r>
            <a:r>
              <a:rPr lang="en-GB" altLang="en-US" sz="2800" dirty="0" smtClean="0">
                <a:solidFill>
                  <a:schemeClr val="tx1"/>
                </a:solidFill>
                <a:latin typeface="Arial" panose="020B0604020202020204" pitchFamily="34" charset="0"/>
                <a:ea typeface="+mn-ea"/>
              </a:rPr>
              <a:t> tell us and we’ll try and find a Supplier who will agree a </a:t>
            </a:r>
            <a:r>
              <a:rPr lang="en-GB" altLang="en-US" sz="2800" dirty="0" err="1" smtClean="0">
                <a:solidFill>
                  <a:schemeClr val="tx1"/>
                </a:solidFill>
                <a:latin typeface="Arial" panose="020B0604020202020204" pitchFamily="34" charset="0"/>
                <a:ea typeface="+mn-ea"/>
              </a:rPr>
              <a:t>FlexPay</a:t>
            </a:r>
            <a:r>
              <a:rPr lang="en-GB" altLang="en-US" sz="2800" dirty="0" smtClean="0">
                <a:solidFill>
                  <a:schemeClr val="tx1"/>
                </a:solidFill>
                <a:latin typeface="Arial" panose="020B0604020202020204" pitchFamily="34" charset="0"/>
                <a:ea typeface="+mn-ea"/>
              </a:rPr>
              <a:t> payment plan for you       </a:t>
            </a:r>
            <a:endParaRPr lang="en-GB" altLang="en-US" sz="2800" dirty="0">
              <a:solidFill>
                <a:schemeClr val="tx1"/>
              </a:solidFill>
              <a:latin typeface="Arial" panose="020B0604020202020204" pitchFamily="34" charset="0"/>
              <a:ea typeface="+mn-ea"/>
            </a:endParaRPr>
          </a:p>
        </p:txBody>
      </p:sp>
      <p:sp>
        <p:nvSpPr>
          <p:cNvPr id="46" name="Rectangle 2"/>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kern="0" dirty="0">
                <a:solidFill>
                  <a:srgbClr val="3C939D"/>
                </a:solidFill>
                <a:latin typeface="Arial" panose="020B0604020202020204" pitchFamily="34" charset="0"/>
                <a:cs typeface="Arial" panose="020B0604020202020204" pitchFamily="34" charset="0"/>
              </a:rPr>
              <a:t>Features and benefits</a:t>
            </a:r>
          </a:p>
        </p:txBody>
      </p:sp>
    </p:spTree>
    <p:extLst>
      <p:ext uri="{BB962C8B-B14F-4D97-AF65-F5344CB8AC3E}">
        <p14:creationId xmlns:p14="http://schemas.microsoft.com/office/powerpoint/2010/main" val="4560251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212" b="996"/>
          <a:stretch/>
        </p:blipFill>
        <p:spPr>
          <a:xfrm>
            <a:off x="55418" y="1473165"/>
            <a:ext cx="9033164" cy="4332550"/>
          </a:xfrm>
          <a:prstGeom prst="rect">
            <a:avLst/>
          </a:prstGeom>
        </p:spPr>
      </p:pic>
      <p:sp>
        <p:nvSpPr>
          <p:cNvPr id="4" name="Rectangle 2">
            <a:extLst>
              <a:ext uri="{FF2B5EF4-FFF2-40B4-BE49-F238E27FC236}">
                <a16:creationId xmlns:a16="http://schemas.microsoft.com/office/drawing/2014/main" xmlns="" id="{BE6C10F9-9EE0-E54C-A7DC-24968B18FD5F}"/>
              </a:ext>
            </a:extLst>
          </p:cNvPr>
          <p:cNvSpPr txBox="1">
            <a:spLocks noChangeArrowheads="1"/>
          </p:cNvSpPr>
          <p:nvPr/>
        </p:nvSpPr>
        <p:spPr bwMode="auto">
          <a:xfrm>
            <a:off x="791999" y="682505"/>
            <a:ext cx="7568229"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Student Dashboard.</a:t>
            </a:r>
          </a:p>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Full Messaging</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89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061"/>
          <a:stretch/>
        </p:blipFill>
        <p:spPr>
          <a:xfrm>
            <a:off x="48491" y="1234440"/>
            <a:ext cx="9047018" cy="4389120"/>
          </a:xfrm>
          <a:prstGeom prst="rect">
            <a:avLst/>
          </a:prstGeom>
        </p:spPr>
      </p:pic>
      <p:sp>
        <p:nvSpPr>
          <p:cNvPr id="4" name="Rectangle 2">
            <a:extLst>
              <a:ext uri="{FF2B5EF4-FFF2-40B4-BE49-F238E27FC236}">
                <a16:creationId xmlns:a16="http://schemas.microsoft.com/office/drawing/2014/main" xmlns="" id="{38F1D2F6-BA94-D246-A6B5-D09423C32CEA}"/>
              </a:ext>
            </a:extLst>
          </p:cNvPr>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smtClean="0">
                <a:solidFill>
                  <a:srgbClr val="3C939D"/>
                </a:solidFill>
                <a:latin typeface="Arial" panose="020B0604020202020204" pitchFamily="34" charset="0"/>
                <a:cs typeface="Arial" panose="020B0604020202020204" pitchFamily="34" charset="0"/>
              </a:rPr>
              <a:t> Tell Us About It!</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22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3982A3A6-D375-1E4A-A5DA-97354EC51C09}"/>
              </a:ext>
            </a:extLst>
          </p:cNvPr>
          <p:cNvSpPr txBox="1">
            <a:spLocks noChangeArrowheads="1"/>
          </p:cNvSpPr>
          <p:nvPr/>
        </p:nvSpPr>
        <p:spPr bwMode="auto">
          <a:xfrm>
            <a:off x="1477051" y="3638503"/>
            <a:ext cx="5914339" cy="553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93000"/>
              </a:lnSpc>
              <a:spcAft>
                <a:spcPct val="0"/>
              </a:spcAft>
            </a:pPr>
            <a:r>
              <a:rPr lang="en-GB" altLang="en-US" b="1" i="1" dirty="0">
                <a:solidFill>
                  <a:srgbClr val="44A5AA"/>
                </a:solidFill>
                <a:latin typeface="Arial" panose="020B0604020202020204" pitchFamily="34" charset="0"/>
              </a:rPr>
              <a:t>This Way&gt;&gt;&gt;&gt;&gt;&gt;</a:t>
            </a:r>
            <a:endParaRPr lang="en-US" altLang="en-US" i="1" dirty="0">
              <a:solidFill>
                <a:srgbClr val="44A5AA"/>
              </a:solidFill>
              <a:latin typeface="Arial" panose="020B0604020202020204" pitchFamily="34" charset="0"/>
            </a:endParaRPr>
          </a:p>
        </p:txBody>
      </p:sp>
      <p:sp>
        <p:nvSpPr>
          <p:cNvPr id="2" name="Rectangle 1">
            <a:extLst>
              <a:ext uri="{FF2B5EF4-FFF2-40B4-BE49-F238E27FC236}">
                <a16:creationId xmlns:a16="http://schemas.microsoft.com/office/drawing/2014/main" xmlns="" id="{8037A5DE-6225-F045-B608-990CF93EEAD0}"/>
              </a:ext>
            </a:extLst>
          </p:cNvPr>
          <p:cNvSpPr/>
          <p:nvPr/>
        </p:nvSpPr>
        <p:spPr>
          <a:xfrm>
            <a:off x="2203486" y="4605056"/>
            <a:ext cx="4461468" cy="432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smtClean="0">
                <a:solidFill>
                  <a:srgbClr val="44A5AA"/>
                </a:solidFill>
                <a:latin typeface="Arial" panose="020B0604020202020204" pitchFamily="34" charset="0"/>
                <a:cs typeface="Arial" panose="020B0604020202020204" pitchFamily="34" charset="0"/>
              </a:rPr>
              <a:t> </a:t>
            </a:r>
            <a:r>
              <a:rPr lang="en-GB" sz="3200" b="1" i="1" dirty="0" smtClean="0">
                <a:solidFill>
                  <a:srgbClr val="44A5AA"/>
                </a:solidFill>
                <a:latin typeface="Arial" panose="020B0604020202020204" pitchFamily="34" charset="0"/>
                <a:cs typeface="Arial" panose="020B0604020202020204" pitchFamily="34" charset="0"/>
              </a:rPr>
              <a:t>flexpay.uk.com</a:t>
            </a:r>
            <a:endParaRPr lang="en-GB" sz="3200" b="1" i="1" dirty="0">
              <a:solidFill>
                <a:srgbClr val="44A5AA"/>
              </a:solidFill>
              <a:latin typeface="Arial" panose="020B0604020202020204" pitchFamily="34" charset="0"/>
              <a:cs typeface="Arial" panose="020B0604020202020204" pitchFamily="34" charset="0"/>
            </a:endParaRPr>
          </a:p>
        </p:txBody>
      </p:sp>
      <p:pic>
        <p:nvPicPr>
          <p:cNvPr id="4" name="Picture 3" descr="A close up of a sign&#10;&#10;Description automatically generated">
            <a:extLst>
              <a:ext uri="{FF2B5EF4-FFF2-40B4-BE49-F238E27FC236}">
                <a16:creationId xmlns:a16="http://schemas.microsoft.com/office/drawing/2014/main" xmlns="" id="{BAF91252-EF14-DB4F-A090-CCAF5CEDE05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062990" y="1721708"/>
            <a:ext cx="5018020" cy="1503595"/>
          </a:xfrm>
          <a:prstGeom prst="rect">
            <a:avLst/>
          </a:prstGeom>
        </p:spPr>
      </p:pic>
    </p:spTree>
    <p:extLst>
      <p:ext uri="{BB962C8B-B14F-4D97-AF65-F5344CB8AC3E}">
        <p14:creationId xmlns:p14="http://schemas.microsoft.com/office/powerpoint/2010/main" val="208431919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txBox="1">
            <a:spLocks noChangeArrowheads="1"/>
          </p:cNvSpPr>
          <p:nvPr/>
        </p:nvSpPr>
        <p:spPr bwMode="auto">
          <a:xfrm>
            <a:off x="694800" y="1199509"/>
            <a:ext cx="7754400" cy="4458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r>
              <a:rPr lang="en-GB" sz="4500" b="1" kern="0" dirty="0">
                <a:solidFill>
                  <a:srgbClr val="388A94"/>
                </a:solidFill>
                <a:latin typeface="Arial" panose="020B0604020202020204" pitchFamily="34" charset="0"/>
                <a:ea typeface="+mj-ea"/>
              </a:rPr>
              <a:t>Oriel’s innovative FlexEd managed payment plan solution, helping students since 2012 is now being expanded under the FlexPay brand!   </a:t>
            </a:r>
            <a:endParaRPr lang="en-GB" altLang="en-US" sz="4500" b="1" kern="0" dirty="0">
              <a:solidFill>
                <a:srgbClr val="388A94"/>
              </a:solidFill>
              <a:latin typeface="Arial" panose="020B0604020202020204" pitchFamily="34" charset="0"/>
              <a:ea typeface="+mj-ea"/>
            </a:endParaRPr>
          </a:p>
        </p:txBody>
      </p:sp>
    </p:spTree>
    <p:extLst>
      <p:ext uri="{BB962C8B-B14F-4D97-AF65-F5344CB8AC3E}">
        <p14:creationId xmlns:p14="http://schemas.microsoft.com/office/powerpoint/2010/main" val="30521583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txBox="1">
            <a:spLocks noChangeArrowheads="1"/>
          </p:cNvSpPr>
          <p:nvPr/>
        </p:nvSpPr>
        <p:spPr bwMode="auto">
          <a:xfrm>
            <a:off x="694800" y="2743372"/>
            <a:ext cx="7754400" cy="1371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5000" rIns="90000" bIns="45000" anchor="ctr"/>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eaLnBrk="1" hangingPunct="1">
              <a:lnSpc>
                <a:spcPct val="100000"/>
              </a:lnSpc>
              <a:spcAft>
                <a:spcPct val="0"/>
              </a:spcAft>
            </a:pPr>
            <a:endParaRPr lang="en-GB" altLang="en-US" sz="4500" b="1" kern="0" dirty="0">
              <a:solidFill>
                <a:srgbClr val="388A94"/>
              </a:solidFill>
              <a:latin typeface="Arial" panose="020B0604020202020204" pitchFamily="34" charset="0"/>
              <a:ea typeface="+mj-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88"/>
            <a:ext cx="9144000" cy="4464424"/>
          </a:xfrm>
          <a:prstGeom prst="rect">
            <a:avLst/>
          </a:prstGeom>
        </p:spPr>
      </p:pic>
    </p:spTree>
    <p:extLst>
      <p:ext uri="{BB962C8B-B14F-4D97-AF65-F5344CB8AC3E}">
        <p14:creationId xmlns:p14="http://schemas.microsoft.com/office/powerpoint/2010/main" val="205478472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692" name="Rectangle 43"/>
          <p:cNvSpPr>
            <a:spLocks noChangeArrowheads="1"/>
          </p:cNvSpPr>
          <p:nvPr/>
        </p:nvSpPr>
        <p:spPr bwMode="auto">
          <a:xfrm>
            <a:off x="792000" y="1485829"/>
            <a:ext cx="7560000" cy="42763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ts val="0"/>
              </a:spcAft>
            </a:pPr>
            <a:r>
              <a:rPr lang="en-GB" sz="2800" b="1" dirty="0" smtClean="0">
                <a:solidFill>
                  <a:schemeClr val="tx1"/>
                </a:solidFill>
                <a:latin typeface="Arial" panose="020B0604020202020204" pitchFamily="34" charset="0"/>
                <a:ea typeface="+mn-ea"/>
              </a:rPr>
              <a:t>You can pay monthly for your course at very low cost with no interest or credit checks      </a:t>
            </a:r>
            <a:endParaRPr lang="en-GB" sz="2800" b="1" dirty="0">
              <a:solidFill>
                <a:schemeClr val="tx1"/>
              </a:solidFill>
              <a:latin typeface="Arial" panose="020B0604020202020204" pitchFamily="34" charset="0"/>
              <a:ea typeface="+mn-ea"/>
            </a:endParaRPr>
          </a:p>
          <a:p>
            <a:pPr algn="ctr">
              <a:lnSpc>
                <a:spcPct val="100000"/>
              </a:lnSpc>
              <a:spcAft>
                <a:spcPts val="0"/>
              </a:spcAft>
            </a:pPr>
            <a:endParaRPr lang="en-GB" sz="2800" dirty="0">
              <a:solidFill>
                <a:schemeClr val="tx1"/>
              </a:solidFill>
              <a:latin typeface="Arial" panose="020B0604020202020204" pitchFamily="34" charset="0"/>
              <a:ea typeface="+mn-ea"/>
            </a:endParaRPr>
          </a:p>
          <a:p>
            <a:pPr algn="ctr">
              <a:lnSpc>
                <a:spcPct val="100000"/>
              </a:lnSpc>
              <a:spcAft>
                <a:spcPts val="0"/>
              </a:spcAft>
            </a:pPr>
            <a:r>
              <a:rPr lang="en-GB" altLang="en-US" sz="2800" dirty="0" smtClean="0">
                <a:solidFill>
                  <a:schemeClr val="tx1"/>
                </a:solidFill>
                <a:latin typeface="Arial" panose="020B0604020202020204" pitchFamily="34" charset="0"/>
                <a:ea typeface="+mn-ea"/>
              </a:rPr>
              <a:t>You pay a small admin fee to </a:t>
            </a:r>
            <a:r>
              <a:rPr lang="en-GB" altLang="en-US" sz="2800" dirty="0" err="1" smtClean="0">
                <a:solidFill>
                  <a:schemeClr val="tx1"/>
                </a:solidFill>
                <a:latin typeface="Arial" panose="020B0604020202020204" pitchFamily="34" charset="0"/>
                <a:ea typeface="+mn-ea"/>
              </a:rPr>
              <a:t>FlexPay</a:t>
            </a:r>
            <a:r>
              <a:rPr lang="en-GB" altLang="en-US" sz="2800" dirty="0" smtClean="0">
                <a:solidFill>
                  <a:schemeClr val="tx1"/>
                </a:solidFill>
                <a:latin typeface="Arial" panose="020B0604020202020204" pitchFamily="34" charset="0"/>
                <a:ea typeface="+mn-ea"/>
              </a:rPr>
              <a:t> who manage your payment plan for the College or Uni. But sometimes they pay for this so it may be free!         </a:t>
            </a:r>
            <a:endParaRPr lang="en-GB" altLang="en-US" sz="2800" dirty="0">
              <a:solidFill>
                <a:schemeClr val="tx1"/>
              </a:solidFill>
              <a:latin typeface="Arial" panose="020B0604020202020204" pitchFamily="34" charset="0"/>
              <a:ea typeface="+mn-ea"/>
            </a:endParaRPr>
          </a:p>
        </p:txBody>
      </p:sp>
      <p:sp>
        <p:nvSpPr>
          <p:cNvPr id="46" name="Rectangle 2"/>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kern="0" dirty="0">
                <a:solidFill>
                  <a:srgbClr val="3C939D"/>
                </a:solidFill>
                <a:latin typeface="Arial" panose="020B0604020202020204" pitchFamily="34" charset="0"/>
                <a:cs typeface="Arial" panose="020B0604020202020204" pitchFamily="34" charset="0"/>
              </a:rPr>
              <a:t>Features and benefits</a:t>
            </a:r>
          </a:p>
        </p:txBody>
      </p:sp>
    </p:spTree>
    <p:extLst>
      <p:ext uri="{BB962C8B-B14F-4D97-AF65-F5344CB8AC3E}">
        <p14:creationId xmlns:p14="http://schemas.microsoft.com/office/powerpoint/2010/main" val="15425496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692" name="Rectangle 43"/>
          <p:cNvSpPr>
            <a:spLocks noChangeArrowheads="1"/>
          </p:cNvSpPr>
          <p:nvPr/>
        </p:nvSpPr>
        <p:spPr bwMode="auto">
          <a:xfrm>
            <a:off x="792000" y="1485829"/>
            <a:ext cx="7560000" cy="42763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ts val="0"/>
              </a:spcAft>
            </a:pPr>
            <a:r>
              <a:rPr lang="en-GB" sz="2800" b="1" dirty="0" smtClean="0">
                <a:solidFill>
                  <a:schemeClr val="tx1"/>
                </a:solidFill>
                <a:latin typeface="Arial" panose="020B0604020202020204" pitchFamily="34" charset="0"/>
                <a:ea typeface="+mn-ea"/>
              </a:rPr>
              <a:t>You can apply for </a:t>
            </a:r>
            <a:r>
              <a:rPr lang="en-GB" sz="2800" b="1" dirty="0" err="1" smtClean="0">
                <a:solidFill>
                  <a:schemeClr val="tx1"/>
                </a:solidFill>
                <a:latin typeface="Arial" panose="020B0604020202020204" pitchFamily="34" charset="0"/>
                <a:ea typeface="+mn-ea"/>
              </a:rPr>
              <a:t>FlexPay</a:t>
            </a:r>
            <a:r>
              <a:rPr lang="en-GB" sz="2800" b="1" dirty="0" smtClean="0">
                <a:solidFill>
                  <a:schemeClr val="tx1"/>
                </a:solidFill>
                <a:latin typeface="Arial" panose="020B0604020202020204" pitchFamily="34" charset="0"/>
                <a:ea typeface="+mn-ea"/>
              </a:rPr>
              <a:t> online via your College or </a:t>
            </a:r>
            <a:r>
              <a:rPr lang="en-GB" sz="2800" b="1" dirty="0" err="1" smtClean="0">
                <a:solidFill>
                  <a:schemeClr val="tx1"/>
                </a:solidFill>
                <a:latin typeface="Arial" panose="020B0604020202020204" pitchFamily="34" charset="0"/>
                <a:ea typeface="+mn-ea"/>
              </a:rPr>
              <a:t>Uni</a:t>
            </a:r>
            <a:r>
              <a:rPr lang="en-GB" sz="2800" b="1" dirty="0" smtClean="0">
                <a:solidFill>
                  <a:schemeClr val="tx1"/>
                </a:solidFill>
                <a:latin typeface="Arial" panose="020B0604020202020204" pitchFamily="34" charset="0"/>
                <a:ea typeface="+mn-ea"/>
              </a:rPr>
              <a:t> website or either directly at flexpay.uk.com. Just complete your personal details pick your course and submit!        </a:t>
            </a:r>
            <a:endParaRPr lang="en-GB" sz="2800" b="1" dirty="0">
              <a:solidFill>
                <a:schemeClr val="tx1"/>
              </a:solidFill>
              <a:latin typeface="Arial" panose="020B0604020202020204" pitchFamily="34" charset="0"/>
              <a:ea typeface="+mn-ea"/>
            </a:endParaRPr>
          </a:p>
          <a:p>
            <a:pPr algn="ctr">
              <a:lnSpc>
                <a:spcPct val="100000"/>
              </a:lnSpc>
              <a:spcAft>
                <a:spcPts val="0"/>
              </a:spcAft>
            </a:pPr>
            <a:endParaRPr lang="en-GB" sz="2800" dirty="0">
              <a:solidFill>
                <a:schemeClr val="tx1"/>
              </a:solidFill>
              <a:latin typeface="Arial" panose="020B0604020202020204" pitchFamily="34" charset="0"/>
              <a:ea typeface="+mn-ea"/>
            </a:endParaRPr>
          </a:p>
          <a:p>
            <a:pPr algn="ctr">
              <a:lnSpc>
                <a:spcPct val="100000"/>
              </a:lnSpc>
              <a:spcAft>
                <a:spcPts val="0"/>
              </a:spcAft>
            </a:pPr>
            <a:r>
              <a:rPr lang="en-GB" altLang="en-US" sz="2800" dirty="0" smtClean="0">
                <a:solidFill>
                  <a:schemeClr val="tx1"/>
                </a:solidFill>
                <a:latin typeface="Arial" panose="020B0604020202020204" pitchFamily="34" charset="0"/>
                <a:ea typeface="+mn-ea"/>
              </a:rPr>
              <a:t>Once the College or </a:t>
            </a:r>
            <a:r>
              <a:rPr lang="en-GB" altLang="en-US" sz="2800" dirty="0" err="1" smtClean="0">
                <a:solidFill>
                  <a:schemeClr val="tx1"/>
                </a:solidFill>
                <a:latin typeface="Arial" panose="020B0604020202020204" pitchFamily="34" charset="0"/>
                <a:ea typeface="+mn-ea"/>
              </a:rPr>
              <a:t>Uni</a:t>
            </a:r>
            <a:r>
              <a:rPr lang="en-GB" altLang="en-US" sz="2800" dirty="0" smtClean="0">
                <a:solidFill>
                  <a:schemeClr val="tx1"/>
                </a:solidFill>
                <a:latin typeface="Arial" panose="020B0604020202020204" pitchFamily="34" charset="0"/>
                <a:ea typeface="+mn-ea"/>
              </a:rPr>
              <a:t> approve your application you set up your payment plan. It takes less than 10 minutes!         </a:t>
            </a:r>
            <a:endParaRPr lang="en-GB" altLang="en-US" sz="2800" dirty="0">
              <a:solidFill>
                <a:schemeClr val="tx1"/>
              </a:solidFill>
              <a:latin typeface="Arial" panose="020B0604020202020204" pitchFamily="34" charset="0"/>
              <a:ea typeface="+mn-ea"/>
            </a:endParaRPr>
          </a:p>
        </p:txBody>
      </p:sp>
      <p:sp>
        <p:nvSpPr>
          <p:cNvPr id="46" name="Rectangle 2"/>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kern="0" dirty="0">
                <a:solidFill>
                  <a:srgbClr val="3C939D"/>
                </a:solidFill>
                <a:latin typeface="Arial" panose="020B0604020202020204" pitchFamily="34" charset="0"/>
                <a:cs typeface="Arial" panose="020B0604020202020204" pitchFamily="34" charset="0"/>
              </a:rPr>
              <a:t>Features and benefits</a:t>
            </a:r>
          </a:p>
        </p:txBody>
      </p:sp>
    </p:spTree>
    <p:extLst>
      <p:ext uri="{BB962C8B-B14F-4D97-AF65-F5344CB8AC3E}">
        <p14:creationId xmlns:p14="http://schemas.microsoft.com/office/powerpoint/2010/main" val="215038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1204955"/>
            <a:ext cx="9144000" cy="4432326"/>
          </a:xfrm>
          <a:prstGeom prst="rect">
            <a:avLst/>
          </a:prstGeom>
        </p:spPr>
      </p:pic>
      <p:sp>
        <p:nvSpPr>
          <p:cNvPr id="4" name="Rectangle 2">
            <a:extLst>
              <a:ext uri="{FF2B5EF4-FFF2-40B4-BE49-F238E27FC236}">
                <a16:creationId xmlns:a16="http://schemas.microsoft.com/office/drawing/2014/main" xmlns="" id="{CD27081D-0E31-9449-80AD-64236C76F3A8}"/>
              </a:ext>
            </a:extLst>
          </p:cNvPr>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Student Online Application for Course</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28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12" b="3989"/>
          <a:stretch/>
        </p:blipFill>
        <p:spPr>
          <a:xfrm>
            <a:off x="0" y="1219199"/>
            <a:ext cx="9144000" cy="4281055"/>
          </a:xfrm>
          <a:prstGeom prst="rect">
            <a:avLst/>
          </a:prstGeom>
        </p:spPr>
      </p:pic>
      <p:sp>
        <p:nvSpPr>
          <p:cNvPr id="4" name="Rectangle 2">
            <a:extLst>
              <a:ext uri="{FF2B5EF4-FFF2-40B4-BE49-F238E27FC236}">
                <a16:creationId xmlns:a16="http://schemas.microsoft.com/office/drawing/2014/main" xmlns="" id="{81FC1392-062A-3048-9A2B-0F606C752B4C}"/>
              </a:ext>
            </a:extLst>
          </p:cNvPr>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Student Welcome Email</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188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212" b="1434"/>
          <a:stretch/>
        </p:blipFill>
        <p:spPr>
          <a:xfrm>
            <a:off x="55418" y="1225282"/>
            <a:ext cx="9033164" cy="4344246"/>
          </a:xfrm>
          <a:prstGeom prst="rect">
            <a:avLst/>
          </a:prstGeom>
        </p:spPr>
      </p:pic>
      <p:sp>
        <p:nvSpPr>
          <p:cNvPr id="4" name="Rectangle 2">
            <a:extLst>
              <a:ext uri="{FF2B5EF4-FFF2-40B4-BE49-F238E27FC236}">
                <a16:creationId xmlns:a16="http://schemas.microsoft.com/office/drawing/2014/main" xmlns="" id="{90906CD5-C486-2647-983E-569668DCAE0A}"/>
              </a:ext>
            </a:extLst>
          </p:cNvPr>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dirty="0">
                <a:solidFill>
                  <a:srgbClr val="3C939D"/>
                </a:solidFill>
                <a:latin typeface="Arial" panose="020B0604020202020204" pitchFamily="34" charset="0"/>
                <a:cs typeface="Arial" panose="020B0604020202020204" pitchFamily="34" charset="0"/>
              </a:rPr>
              <a:t>Student Dashboard</a:t>
            </a:r>
            <a:endParaRPr lang="en-GB" sz="3000" b="1" kern="0" dirty="0">
              <a:solidFill>
                <a:srgbClr val="3C93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25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7692" name="Rectangle 43"/>
          <p:cNvSpPr>
            <a:spLocks noChangeArrowheads="1"/>
          </p:cNvSpPr>
          <p:nvPr/>
        </p:nvSpPr>
        <p:spPr bwMode="auto">
          <a:xfrm>
            <a:off x="792000" y="1485829"/>
            <a:ext cx="7560000" cy="42763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Aft>
                <a:spcPts val="0"/>
              </a:spcAft>
            </a:pPr>
            <a:r>
              <a:rPr lang="en-GB" sz="2800" b="1" dirty="0" smtClean="0">
                <a:solidFill>
                  <a:schemeClr val="tx1"/>
                </a:solidFill>
                <a:latin typeface="Arial" panose="020B0604020202020204" pitchFamily="34" charset="0"/>
                <a:ea typeface="+mn-ea"/>
              </a:rPr>
              <a:t>You select the period you want to pay over and you can see how much you’ll pay for each period you could select.         </a:t>
            </a:r>
            <a:endParaRPr lang="en-GB" sz="2800" b="1" dirty="0">
              <a:solidFill>
                <a:schemeClr val="tx1"/>
              </a:solidFill>
              <a:latin typeface="Arial" panose="020B0604020202020204" pitchFamily="34" charset="0"/>
              <a:ea typeface="+mn-ea"/>
            </a:endParaRPr>
          </a:p>
          <a:p>
            <a:pPr algn="ctr">
              <a:lnSpc>
                <a:spcPct val="100000"/>
              </a:lnSpc>
              <a:spcAft>
                <a:spcPts val="0"/>
              </a:spcAft>
            </a:pPr>
            <a:endParaRPr lang="en-GB" sz="2800" dirty="0">
              <a:solidFill>
                <a:schemeClr val="tx1"/>
              </a:solidFill>
              <a:latin typeface="Arial" panose="020B0604020202020204" pitchFamily="34" charset="0"/>
              <a:ea typeface="+mn-ea"/>
            </a:endParaRPr>
          </a:p>
          <a:p>
            <a:pPr algn="ctr">
              <a:lnSpc>
                <a:spcPct val="100000"/>
              </a:lnSpc>
              <a:spcAft>
                <a:spcPts val="0"/>
              </a:spcAft>
            </a:pPr>
            <a:r>
              <a:rPr lang="en-GB" altLang="en-US" sz="2800" dirty="0" smtClean="0">
                <a:solidFill>
                  <a:schemeClr val="tx1"/>
                </a:solidFill>
                <a:latin typeface="Arial" panose="020B0604020202020204" pitchFamily="34" charset="0"/>
                <a:ea typeface="+mn-ea"/>
              </a:rPr>
              <a:t>You can’t pay over longer than 12 months but if your course is longer than this, you set up a  plan for each academic year when you start the course. Easy!         </a:t>
            </a:r>
            <a:endParaRPr lang="en-GB" altLang="en-US" sz="2800" dirty="0">
              <a:solidFill>
                <a:schemeClr val="tx1"/>
              </a:solidFill>
              <a:latin typeface="Arial" panose="020B0604020202020204" pitchFamily="34" charset="0"/>
              <a:ea typeface="+mn-ea"/>
            </a:endParaRPr>
          </a:p>
        </p:txBody>
      </p:sp>
      <p:sp>
        <p:nvSpPr>
          <p:cNvPr id="46" name="Rectangle 2"/>
          <p:cNvSpPr txBox="1">
            <a:spLocks noChangeArrowheads="1"/>
          </p:cNvSpPr>
          <p:nvPr/>
        </p:nvSpPr>
        <p:spPr bwMode="auto">
          <a:xfrm>
            <a:off x="792000" y="595421"/>
            <a:ext cx="75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93000"/>
              </a:lnSpc>
              <a:buClr>
                <a:srgbClr val="000000"/>
              </a:buClr>
              <a:buSzPct val="100000"/>
              <a:buFont typeface="Times New Roman" panose="02020603050405020304" pitchFamily="18" charset="0"/>
              <a:buNone/>
              <a:defRPr/>
            </a:pPr>
            <a:r>
              <a:rPr lang="en-GB" sz="3000" b="1" kern="0" dirty="0">
                <a:solidFill>
                  <a:srgbClr val="3C939D"/>
                </a:solidFill>
                <a:latin typeface="Arial" panose="020B0604020202020204" pitchFamily="34" charset="0"/>
                <a:cs typeface="Arial" panose="020B0604020202020204" pitchFamily="34" charset="0"/>
              </a:rPr>
              <a:t>Features and benefits</a:t>
            </a:r>
          </a:p>
        </p:txBody>
      </p:sp>
    </p:spTree>
    <p:extLst>
      <p:ext uri="{BB962C8B-B14F-4D97-AF65-F5344CB8AC3E}">
        <p14:creationId xmlns:p14="http://schemas.microsoft.com/office/powerpoint/2010/main" val="11791820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10">
      <a:dk1>
        <a:sysClr val="windowText" lastClr="000000"/>
      </a:dk1>
      <a:lt1>
        <a:sysClr val="window" lastClr="FFFFFF"/>
      </a:lt1>
      <a:dk2>
        <a:srgbClr val="303030"/>
      </a:dk2>
      <a:lt2>
        <a:srgbClr val="DEDEE0"/>
      </a:lt2>
      <a:accent1>
        <a:srgbClr val="4CAAAA"/>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 - We Make The Debt Journey Easier</Template>
  <TotalTime>35541</TotalTime>
  <Words>403</Words>
  <Application>Microsoft Office PowerPoint</Application>
  <PresentationFormat>On-screen Show (4:3)</PresentationFormat>
  <Paragraphs>43</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Microsoft YaHei</vt:lpstr>
      <vt:lpstr>Arial</vt:lpstr>
      <vt:lpstr>Impact</vt:lpstr>
      <vt:lpstr>Times New Roman</vt:lpstr>
      <vt:lpstr>Newsprint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Grinham</dc:creator>
  <cp:lastModifiedBy>Chris Vicary</cp:lastModifiedBy>
  <cp:revision>98</cp:revision>
  <cp:lastPrinted>1601-01-01T00:00:00Z</cp:lastPrinted>
  <dcterms:created xsi:type="dcterms:W3CDTF">1601-01-01T00:00:00Z</dcterms:created>
  <dcterms:modified xsi:type="dcterms:W3CDTF">2020-06-24T14:51:26Z</dcterms:modified>
</cp:coreProperties>
</file>